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43"/>
  </p:notesMasterIdLst>
  <p:handoutMasterIdLst>
    <p:handoutMasterId r:id="rId44"/>
  </p:handoutMasterIdLst>
  <p:sldIdLst>
    <p:sldId id="265" r:id="rId2"/>
    <p:sldId id="323" r:id="rId3"/>
    <p:sldId id="324" r:id="rId4"/>
    <p:sldId id="325" r:id="rId5"/>
    <p:sldId id="382" r:id="rId6"/>
    <p:sldId id="383" r:id="rId7"/>
    <p:sldId id="384" r:id="rId8"/>
    <p:sldId id="385" r:id="rId9"/>
    <p:sldId id="386" r:id="rId10"/>
    <p:sldId id="387" r:id="rId11"/>
    <p:sldId id="329" r:id="rId12"/>
    <p:sldId id="330" r:id="rId13"/>
    <p:sldId id="388" r:id="rId14"/>
    <p:sldId id="390" r:id="rId15"/>
    <p:sldId id="391" r:id="rId16"/>
    <p:sldId id="331" r:id="rId17"/>
    <p:sldId id="389" r:id="rId18"/>
    <p:sldId id="392" r:id="rId19"/>
    <p:sldId id="284" r:id="rId20"/>
    <p:sldId id="32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9" r:id="rId37"/>
    <p:sldId id="410" r:id="rId38"/>
    <p:sldId id="411" r:id="rId39"/>
    <p:sldId id="412" r:id="rId40"/>
    <p:sldId id="413" r:id="rId41"/>
    <p:sldId id="263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02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ОБУЧАЕМОСТЬ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B75E15DC-CBB8-46CE-AC51-77E2925BFB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76AB06-E07B-4DAA-9BDF-A1E9194B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 обобщения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4E6467-7B6F-4AE7-A0D8-ECF54D962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Ошибка обобщения – сумма смещения, дисперсии и величины, называемой неустранимой погрешностью, которая является результатом шума в самой задаче.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8C70EB-E668-49E2-BC14-BA73A641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5" y="1153886"/>
            <a:ext cx="4537881" cy="32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Сложность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количество настраиваемых параметров архитектуры модели, другими словами, сложность модели определяет ее информационную емкость. При увеличении сложности модели происходит уменьшение смещения и увеличение разброса.</a:t>
            </a:r>
          </a:p>
        </p:txBody>
      </p:sp>
    </p:spTree>
    <p:extLst>
      <p:ext uri="{BB962C8B-B14F-4D97-AF65-F5344CB8AC3E}">
        <p14:creationId xmlns:p14="http://schemas.microsoft.com/office/powerpoint/2010/main" val="38156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Недообучение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/>
              <a:t>Недообучение</a:t>
            </a:r>
            <a:r>
              <a:rPr lang="ru-RU" sz="2000" dirty="0"/>
              <a:t> (</a:t>
            </a:r>
            <a:r>
              <a:rPr lang="ru-RU" sz="2000" dirty="0" err="1"/>
              <a:t>underfitting</a:t>
            </a:r>
            <a:r>
              <a:rPr lang="ru-RU" sz="2000" dirty="0"/>
              <a:t>) – когда модель, построенная с помощью алгоритма, является слишком упрощенной, чтобы представлять базовую взаимосвязь между признаками и классом в обучающей выборке.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Это явление можно заметить по большой ошибке на обучающей выборке (еще говорят, что «не удаётся настроиться на выборку»). Помимо простоты модели, </a:t>
            </a:r>
            <a:r>
              <a:rPr lang="ru-RU" sz="2000" dirty="0" err="1"/>
              <a:t>недообучение</a:t>
            </a:r>
            <a:r>
              <a:rPr lang="ru-RU" sz="2000" dirty="0"/>
              <a:t> может возникать еще и из-за малого количества эпох обучения.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Переобучение (</a:t>
            </a:r>
            <a:r>
              <a:rPr lang="ru-RU" sz="2000" dirty="0" err="1"/>
              <a:t>overfitting</a:t>
            </a:r>
            <a:r>
              <a:rPr lang="ru-RU" sz="2000" dirty="0"/>
              <a:t>) – когда модель, построенная с помощью алгоритма, настолько сложна, что модель слишком точно приближает обучающую выборку и становится чувствительной к шуму.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Это явление можно заметить по увеличивающейся разнице между ошибкой на обучающей выборке и тестовой выборке с каждой эпохой обучения. Поэтому при обучении строится график изменения ошибки на обучающей и тестовой выборках. Переобученная модель обладает низкой обобщающей способностью, в эксплуатации она будет часто ошибаться.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6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разделимости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некоторые не пересекающиеся множества могут быть некоторым образом разделены в пространстве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принцип разделимости требует доказательства обоснованности применения в каждом конкретном случае.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Виды:</a:t>
            </a:r>
          </a:p>
          <a:p>
            <a:pPr marL="1028700" lvl="1"/>
            <a:r>
              <a:rPr lang="ru-RU" sz="2000" dirty="0"/>
              <a:t>Линейная</a:t>
            </a:r>
          </a:p>
          <a:p>
            <a:pPr marL="1028700" lvl="1"/>
            <a:r>
              <a:rPr lang="ru-RU" sz="2000" dirty="0"/>
              <a:t>Нелинейная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5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64962-C35C-4D3B-9E89-9C04B673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Разделимость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11182-FDAB-4A7C-8CE1-E3F5173892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upload.wikimedia.org/wikipedia/commons/thumb/f/f5/Separability_YES.svg/1200px-Separability_YES.svg.png">
            <a:extLst>
              <a:ext uri="{FF2B5EF4-FFF2-40B4-BE49-F238E27FC236}">
                <a16:creationId xmlns:a16="http://schemas.microsoft.com/office/drawing/2014/main" id="{4E1E70B9-999E-4E02-ADA7-BBF10DE9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0" y="1203598"/>
            <a:ext cx="335640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y I do NOT believe in Error Backpropagation :: Prof. Peter Sinčák">
            <a:extLst>
              <a:ext uri="{FF2B5EF4-FFF2-40B4-BE49-F238E27FC236}">
                <a16:creationId xmlns:a16="http://schemas.microsoft.com/office/drawing/2014/main" id="{BB3F42BC-98A6-4865-9676-FC33E3F6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9593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7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Теорема </a:t>
            </a:r>
            <a:r>
              <a:rPr lang="ru-RU" dirty="0" err="1"/>
              <a:t>Ковера</a:t>
            </a:r>
            <a:r>
              <a:rPr lang="ru-RU" dirty="0"/>
              <a:t> о разделимости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Нелинейное преобразование сложной задачи классификации образов в пространство более высокой размерности повышает вероятность линейной разделимости образов</a:t>
            </a:r>
            <a:endParaRPr lang="ru-RU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0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663D6-43A4-4BD1-9370-661128D6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Picture 2" descr="https://server.179.ru/tasks/python/2022b/images/ai/ai17.png">
            <a:extLst>
              <a:ext uri="{FF2B5EF4-FFF2-40B4-BE49-F238E27FC236}">
                <a16:creationId xmlns:a16="http://schemas.microsoft.com/office/drawing/2014/main" id="{8A0BEAC7-1C60-4999-9BB1-18428E186BA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7020"/>
            <a:ext cx="7467600" cy="25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4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НЕЙРОННЫЕ СЕТИ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7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Обобщение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Нелинейность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Отображение образцов (входной информации) в классы (выходную информацию)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Адаптивность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Высокий уровень параллелизма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Контекстная информация – знания хранятся в самой структуре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Универсальность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Обучаемость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способность делать прогнозы относительного большого набора данных путем выборки небольшого числа точек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Однако, существует бесконечно много способов выбора меньшего множества, но размер этой бесконечности неизвестен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latin typeface="Golos Text" panose="020B0503020202020204"/>
              </a:rPr>
              <a:t>Обобщение</a:t>
            </a:r>
            <a:r>
              <a:rPr lang="ru-RU" sz="1800" dirty="0">
                <a:latin typeface="Golos Text" panose="020B0503020202020204"/>
              </a:rPr>
              <a:t> - отражение основной взаимосвязи между признаками и классами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Алгоритм должен хорошо работать на новых данных, которых он раньше не видел, а не только на тех, что использовались для обучения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3600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93CB04A-B34C-426F-8898-51813C63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7" name="Picture 2" descr="https://upload.wikimedia.org/wikipedia/commons/thumb/3/3d/Neural_network.svg/1280px-Neural_network.svg.png">
            <a:extLst>
              <a:ext uri="{FF2B5EF4-FFF2-40B4-BE49-F238E27FC236}">
                <a16:creationId xmlns:a16="http://schemas.microsoft.com/office/drawing/2014/main" id="{A3547623-9426-4B1F-B784-2F6F019CCE4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52" y="1211263"/>
            <a:ext cx="5174096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85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B2B77-BCF1-4700-A039-6C0E87A9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Формальный нейрон</a:t>
            </a:r>
          </a:p>
        </p:txBody>
      </p:sp>
      <p:pic>
        <p:nvPicPr>
          <p:cNvPr id="4" name="Содержимое 3" descr="Artificial_Neuron_Scheme.png">
            <a:extLst>
              <a:ext uri="{FF2B5EF4-FFF2-40B4-BE49-F238E27FC236}">
                <a16:creationId xmlns:a16="http://schemas.microsoft.com/office/drawing/2014/main" id="{D9906E4C-0C6B-479A-A2DA-F9987881A8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852233" y="1211263"/>
            <a:ext cx="4677533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7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A5A5C68-E108-4695-B781-258685A40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1FA110-7875-4C64-98A7-81864C67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Формальный нейрон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F25B836-102C-44EA-B2EF-DA4D84589EF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ru-RU" sz="15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Сигмоида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ru-RU" sz="15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Гиперболический тангенс</a:t>
                </a:r>
                <a:endParaRPr lang="ru-RU" sz="150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5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ReLU</a:t>
                </a:r>
                <a:r>
                  <a:rPr lang="en-US" sz="15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ru-RU" sz="15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Пороговая (</a:t>
                </a:r>
                <a:r>
                  <a:rPr lang="ru-RU" sz="15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Хевисайда</a:t>
                </a:r>
                <a:r>
                  <a:rPr lang="ru-RU" sz="15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)</a:t>
                </a: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5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F25B836-102C-44EA-B2EF-DA4D84589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86119-2F01-4E97-AF10-52AE5650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4" y="1271670"/>
            <a:ext cx="5122297" cy="31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B2B77-BCF1-4700-A039-6C0E87A9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Сигмоида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4400DDB-56E0-456E-BB19-EE7730F96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6DA49D-5CCA-4745-83AF-66534668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237" y="1255156"/>
            <a:ext cx="4028203" cy="31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s://habrastorage.org/webt/zo/bj/em/zobjemw_q4mt82obm-ora2aipts.png">
            <a:extLst>
              <a:ext uri="{FF2B5EF4-FFF2-40B4-BE49-F238E27FC236}">
                <a16:creationId xmlns:a16="http://schemas.microsoft.com/office/drawing/2014/main" id="{18341622-96B1-49AB-913A-F5AEBD35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19622"/>
            <a:ext cx="4068097" cy="277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07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Нейросети по характеру связей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Прямого распространения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Обратного распространения, или рекуррентные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Радиально-базисные функции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Самоорганизующиеся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7755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6F2C8-A9B0-4A19-B657-EC0D0BAA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Универсальная теорема аппроксимации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3EA1C-F4CC-4049-ABF9-17A63BFD8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Нейронная сеть прямого распространения с одним скрытым слоем может аппроксимировать любую непрерывную функцию многих переменных с любой точностью.</a:t>
            </a:r>
          </a:p>
        </p:txBody>
      </p:sp>
    </p:spTree>
    <p:extLst>
      <p:ext uri="{BB962C8B-B14F-4D97-AF65-F5344CB8AC3E}">
        <p14:creationId xmlns:p14="http://schemas.microsoft.com/office/powerpoint/2010/main" val="62987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B76B5-DCA9-4E17-9756-BC47F1FA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Кросс-валидация (скользящий контроль)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1B930-EEC5-4A4B-B67B-D19FF207D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Метод отложенных данных (</a:t>
            </a:r>
            <a:r>
              <a:rPr lang="ru-RU" sz="2000" dirty="0" err="1"/>
              <a:t>holdout</a:t>
            </a:r>
            <a:r>
              <a:rPr lang="ru-RU" sz="2000" dirty="0"/>
              <a:t> </a:t>
            </a:r>
            <a:r>
              <a:rPr lang="ru-RU" sz="2000" dirty="0" err="1"/>
              <a:t>method</a:t>
            </a:r>
            <a:r>
              <a:rPr lang="ru-RU" sz="2000" dirty="0"/>
              <a:t>) – разделение 70-30 или 60-40 или 80-20.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Оценка ошибки близка к ошибке модели на новых данных, но сильно зашумлена.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Для борьбы с шумом многократно случайно разделяют обучающую и тестовую выборку, параметр ошибки при этом усредняют.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Но в процессе итераций каждая точка данных будет попадать в тестовое подмножество различное число раз, что может привести к смещению оценки.</a:t>
            </a:r>
          </a:p>
        </p:txBody>
      </p:sp>
    </p:spTree>
    <p:extLst>
      <p:ext uri="{BB962C8B-B14F-4D97-AF65-F5344CB8AC3E}">
        <p14:creationId xmlns:p14="http://schemas.microsoft.com/office/powerpoint/2010/main" val="29629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B76B5-DCA9-4E17-9756-BC47F1FA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Центральная предельная теорема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1B930-EEC5-4A4B-B67B-D19FF207D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Многие случайные величины в приложениях формируются под влиянием нескольких слабо зависимых случайных факторов, их распределение считают нормальным.</a:t>
            </a:r>
          </a:p>
          <a:p>
            <a:r>
              <a:rPr lang="ru-RU" sz="2000" dirty="0"/>
              <a:t>Сумма достаточно большого количества слабо зависимых случайных величин, имеющих примерно одинаковые масштабы (ни одно из слагаемых не доминирует, не вносит в сумму определяющего вклада), имеет распределение, близкое к нормальному.</a:t>
            </a:r>
          </a:p>
        </p:txBody>
      </p:sp>
    </p:spTree>
    <p:extLst>
      <p:ext uri="{BB962C8B-B14F-4D97-AF65-F5344CB8AC3E}">
        <p14:creationId xmlns:p14="http://schemas.microsoft.com/office/powerpoint/2010/main" val="167326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76AE87F-8C2C-4E89-A320-F6D71BD1B0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51252"/>
            <a:ext cx="4608513" cy="3842155"/>
          </a:xfrm>
        </p:spPr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EEB17A9-4FA0-440A-8DD9-A4209E2F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Кросс-валидация (скользящий контроль)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EA7B6E-60AB-4FB1-9DC8-5CBB52605E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Контроль по k-блокам (k-</a:t>
            </a:r>
            <a:r>
              <a:rPr lang="ru-RU" sz="1800" dirty="0" err="1"/>
              <a:t>fold</a:t>
            </a:r>
            <a:r>
              <a:rPr lang="ru-RU" sz="1800" dirty="0"/>
              <a:t> </a:t>
            </a:r>
            <a:r>
              <a:rPr lang="ru-RU" sz="1800" dirty="0" err="1"/>
              <a:t>cross-validation</a:t>
            </a:r>
            <a:r>
              <a:rPr lang="ru-RU" sz="1800" dirty="0"/>
              <a:t>) - данные случайным образом делятся на k непересекающихся подмножеств (5, 10 или 20). После циклического перебора всех k подмножеств полученная оценка усредняется.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56C73-403A-414B-9940-FE4027BA8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5162"/>
            <a:ext cx="4623821" cy="3202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793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8E362-1CB3-4633-8518-3326A492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Оценка классификации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115C75-8038-4A32-85DC-3791F3CDD6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endParaRPr lang="en-US" sz="1700" dirty="0"/>
              </a:p>
              <a:p>
                <a:endParaRPr lang="en-US" sz="1700" dirty="0"/>
              </a:p>
              <a:p>
                <a:endParaRPr lang="en-US" sz="17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𝑇𝑁</m:t>
                      </m:r>
                    </m:oMath>
                  </m:oMathPara>
                </a14:m>
                <a:endParaRPr lang="ru-RU" sz="1700" dirty="0"/>
              </a:p>
              <a:p>
                <a:r>
                  <a:rPr lang="ru-RU" sz="1700" dirty="0">
                    <a:latin typeface="Acrom" panose="00000500000000000000"/>
                  </a:rPr>
                  <a:t>Полнота (способность обнаруживать данный класс, </a:t>
                </a:r>
                <a:r>
                  <a:rPr lang="en-US" sz="1700" dirty="0">
                    <a:latin typeface="Cambria Math" panose="02040503050406030204" pitchFamily="18" charset="0"/>
                  </a:rPr>
                  <a:t>sensitivity</a:t>
                </a:r>
                <a:r>
                  <a:rPr lang="ru-RU" sz="1700" dirty="0">
                    <a:latin typeface="Acrom" panose="0000050000000000000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700" dirty="0">
                  <a:latin typeface="Acrom" panose="00000500000000000000" pitchFamily="50" charset="-52"/>
                </a:endParaRPr>
              </a:p>
              <a:p>
                <a:pPr/>
                <a:r>
                  <a:rPr lang="ru-RU" sz="1700" dirty="0">
                    <a:latin typeface="Acrom" panose="00000500000000000000"/>
                  </a:rPr>
                  <a:t>Точность (способность отличать этот класс от других)</a:t>
                </a:r>
                <a:br>
                  <a:rPr lang="ru-RU" sz="170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1700" dirty="0">
                  <a:latin typeface="Acrom" panose="00000500000000000000" pitchFamily="50" charset="-52"/>
                </a:endParaRPr>
              </a:p>
              <a:p>
                <a:r>
                  <a:rPr lang="ru-RU" sz="1700" dirty="0">
                    <a:latin typeface="Acrom" panose="00000500000000000000" pitchFamily="50" charset="-52"/>
                  </a:rPr>
                  <a:t>Достоверность (правильность)</a:t>
                </a:r>
                <a:endParaRPr lang="en-US" sz="1700" dirty="0">
                  <a:latin typeface="Acrom" panose="00000500000000000000" pitchFamily="50" charset="-5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700" dirty="0">
                  <a:latin typeface="Acrom" panose="00000500000000000000" pitchFamily="50" charset="-52"/>
                </a:endParaRPr>
              </a:p>
              <a:p>
                <a:endParaRPr lang="ru-RU" sz="17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6115C75-8038-4A32-85DC-3791F3CDD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90" b="-3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C89B953-1F14-40CE-B2C9-3EE1B686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00163"/>
              </p:ext>
            </p:extLst>
          </p:nvPr>
        </p:nvGraphicFramePr>
        <p:xfrm>
          <a:off x="624000" y="100241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126945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10073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6194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Y=1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Y=-1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4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A(x)=1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01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A(x)=-1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3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46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Теоретическая ошибка классификатора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/>
                  <a:t> – </a:t>
                </a:r>
                <a:r>
                  <a:rPr lang="ru-RU" sz="2200" dirty="0"/>
                  <a:t>распределение вероятностей образцов</a:t>
                </a:r>
              </a:p>
              <a:p>
                <a:r>
                  <a:rPr lang="ru-RU" sz="2200" dirty="0">
                    <a:solidFill>
                      <a:srgbClr val="262626"/>
                    </a:solidFill>
                  </a:rPr>
                  <a:t>Есть функция пометки, неизвестная алгоритму обучения,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 такая,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262626"/>
                    </a:solidFill>
                  </a:rPr>
                  <a:t> </a:t>
                </a:r>
                <a:r>
                  <a:rPr lang="ru-RU" sz="2200" dirty="0">
                    <a:solidFill>
                      <a:srgbClr val="262626"/>
                    </a:solidFill>
                  </a:rPr>
                  <a:t>для любых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.</a:t>
                </a:r>
              </a:p>
              <a:p>
                <a:r>
                  <a:rPr lang="ru-RU" sz="2200" dirty="0">
                    <a:solidFill>
                      <a:srgbClr val="262626"/>
                    </a:solidFill>
                  </a:rPr>
                  <a:t>Ошибка классификатора (ошибка обобщения, риск, потеря) – вероятность предсказания неправильной метки для случайно точки, выбранной из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).</a:t>
                </a:r>
                <a:endParaRPr lang="en-US" sz="22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2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2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22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22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2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sz="22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1239" r="-6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171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2C1A9-6B60-4F4B-99DD-50AD8DCA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Оценка классификации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F021BE-6FA8-46B9-A63D-B50167793C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Специфичность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), чаще всего применяется в медицинской статистике. Высокая специфичность позволяет отсеять людей, у которых действительно нет этого заболевания.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𝑇𝑁𝑅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Коэффициент корреляции </a:t>
                </a:r>
                <a:r>
                  <a:rPr lang="ru-RU" b="1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Мэтьюса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(в статистике известен как фи-коэффициент) может применяться как мера качества для бинарной классификации при высоком дисбалансе классов. Принимает значение в диапазоне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, где 1 – идеальное предсказание, 0 – случайное предсказание, -1 – полное расхождение между предсказанием и наблюдением.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𝑀𝐶𝐶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𝐹𝑃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𝑇𝑁</m:t>
                                  </m:r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𝐹𝑃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𝑇𝑁</m:t>
                                  </m:r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F021BE-6FA8-46B9-A63D-B50167793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5" t="-531" r="-6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716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2C1A9-6B60-4F4B-99DD-50AD8DCA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F-</a:t>
            </a:r>
            <a:r>
              <a:rPr lang="ru-RU" dirty="0"/>
              <a:t>мера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F021BE-6FA8-46B9-A63D-B50167793C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Полнота и точность противоречат друг другу. Всегда можно повысить полноту до 1 при очень низкой точности.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  <m:f>
                            <m:f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ru-RU" sz="15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5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𝑃𝑅</m:t>
                          </m:r>
                        </m:num>
                        <m:den>
                          <m:sSup>
                            <m:sSup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"/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ru-RU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0,∞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5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В некоторых задачах необходимо отдавать предпочтение полноте (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ru-RU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или точности (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ru-RU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В противном случае можно использовать </a:t>
                </a:r>
                <a:r>
                  <a:rPr lang="ru-RU" sz="1500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сбалансированную </a:t>
                </a:r>
                <a:r>
                  <a:rPr lang="en-US" sz="1500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F-</a:t>
                </a:r>
                <a:r>
                  <a:rPr lang="ru-RU" sz="1500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меру</a:t>
                </a:r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ru-RU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sz="15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5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15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F021BE-6FA8-46B9-A63D-B50167793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27" t="-354" b="-3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19E81D5-BB10-45B1-B60A-CA19672BC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986784"/>
              </p:ext>
            </p:extLst>
          </p:nvPr>
        </p:nvGraphicFramePr>
        <p:xfrm>
          <a:off x="6707256" y="1591200"/>
          <a:ext cx="2067032" cy="164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orelDRAW" r:id="rId4" imgW="7151040" imgH="5703120" progId="">
                  <p:embed/>
                </p:oleObj>
              </mc:Choice>
              <mc:Fallback>
                <p:oleObj name="CorelDRAW" r:id="rId4" imgW="7151040" imgH="5703120" progId="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61A8DC5D-65B8-4914-8738-A212E09BB6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256" y="1591200"/>
                        <a:ext cx="2067032" cy="164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1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2C1A9-6B60-4F4B-99DD-50AD8DCA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F021BE-6FA8-46B9-A63D-B50167793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Вектора вероятностей классов, порог позволяет разделить классы, кривая строится для разных значений порога. Выбор порога обусловлен задачей, можно сдвинуть в сторону того или иного класса.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Для каждого класса своя ROC-кривая при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многоклассовой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классификации</a:t>
            </a:r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62ADCA-6DCC-4626-BAD4-B854936714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252" y="2665391"/>
            <a:ext cx="2486660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58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61EA35-FCAE-4CBC-9840-B7F5249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6E906BB-432C-49A2-A047-BD070D27D36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доля объектов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negative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класса, предсказанных неверно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Каждая точка на кривой соответствует значению порога</a:t>
                </a:r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6E906BB-432C-49A2-A047-BD070D27D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habrastorage.org/web/299/157/fad/299157fad56a4ecca8f6b96b425bd38c.png">
            <a:extLst>
              <a:ext uri="{FF2B5EF4-FFF2-40B4-BE49-F238E27FC236}">
                <a16:creationId xmlns:a16="http://schemas.microsoft.com/office/drawing/2014/main" id="{AA569397-3F9C-4447-B4FC-24A4FF5CDD9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r="2017"/>
          <a:stretch>
            <a:fillRect/>
          </a:stretch>
        </p:blipFill>
        <p:spPr bwMode="auto">
          <a:xfrm>
            <a:off x="457200" y="950913"/>
            <a:ext cx="4608513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4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395E2-A94A-4FC4-8871-22164B85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AUC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EAA4438-EBAC-43EB-B905-DDE0F1FB979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b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AUC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эквивалентна </a:t>
                </a:r>
                <a:r>
                  <a:rPr lang="ru-RU" sz="1800" b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вероятности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, что классификатор присвоит больший вес случайно выбранной положительной сущности, чем случайно выбранной отрицательной</a:t>
                </a:r>
                <a:endParaRPr lang="ru-RU" sz="1800" b="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𝑇𝑃𝑅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𝐹𝑃𝑅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</m:e>
                      </m:d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В идеальном случае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AUC=1</a:t>
                </a:r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Чем она больше тем алгоритм лучше</a:t>
                </a:r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AUC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= 0.5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случайное гадание</a:t>
                </a:r>
              </a:p>
              <a:p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AUC &lt; 0.5 -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классификатор действует с точностью до наоборот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EAA4438-EBAC-43EB-B905-DDE0F1FB9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60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FAB8D-44E9-4237-9847-63984310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</a:t>
            </a:r>
            <a:r>
              <a:rPr lang="ru-RU" dirty="0"/>
              <a:t>-кривая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C63489-FAD6-42E8-9CD9-E7420B00CD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ru-RU" sz="1800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detection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error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tradeoff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, компромисс ошибки обнаружения)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Отображает частоту ложных отклонений по сравнению с частотой ложных приемов. Изначально </a:t>
                </a:r>
                <a:r>
                  <a:rPr lang="en-US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DET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-кривая была предложена для задач распознавания речи, но может быть применена в любых задачах детекции.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Принцип построения похож на </a:t>
                </a:r>
                <a:r>
                  <a:rPr lang="en-US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ROC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-кривую, только по оси абсцисс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𝐹𝑃𝑅</m:t>
                    </m:r>
                  </m:oMath>
                </a14:m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, по оси ординат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𝐹𝑁𝑅</m:t>
                    </m:r>
                  </m:oMath>
                </a14:m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False negative rate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𝐹𝑁𝑅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𝑇𝑃𝑅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𝑟𝑒𝑐𝑎𝑙𝑙</m:t>
                      </m:r>
                    </m:oMath>
                  </m:oMathPara>
                </a14:m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C63489-FAD6-42E8-9CD9-E7420B00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468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C08DB-4578-41CE-9F14-2AE90BC1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Оценка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281F77-B7E9-490D-BF1C-547A7BCC99D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Средняя абсолютная ошибка (</a:t>
                </a:r>
                <a:r>
                  <a:rPr lang="en-US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MAE</a:t>
                </a: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𝑀𝐴𝐸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Среднеквадратическая ошибка (</a:t>
                </a:r>
                <a:r>
                  <a:rPr lang="en-US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MSE</a:t>
                </a:r>
                <a:r>
                  <a:rPr lang="ru-RU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применяется когда надо подчеркнуть большие ошибки, но поэтому она более чувствительна к выбросам, чем </a:t>
                </a:r>
                <a:r>
                  <a:rPr lang="en-US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MAE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Чем ошибка меньше, тем лучше, но важно учитывать масштаб данных. Чтобы </a:t>
                </a:r>
                <a:r>
                  <a:rPr lang="en-US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MSE 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имел размерность исходных данных, из него извлекают корень и получают </a:t>
                </a:r>
                <a:r>
                  <a:rPr lang="en-US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RMSE</a:t>
                </a:r>
                <a:r>
                  <a:rPr lang="ru-RU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, что затрудняет сравнение на разных наборах.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𝑅𝑀𝑆𝐸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281F77-B7E9-490D-BF1C-547A7BCC9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5" t="-531" r="-82" b="-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59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C08DB-4578-41CE-9F14-2AE90BC1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Оценка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281F77-B7E9-490D-BF1C-547A7BCC99D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Коэффициент детерминации</a:t>
                </a:r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– доля дисперсии, объясненная моделью, в общей дисперсии целевой переменной. Чем ближе к 1, тем модель лучше объясняет данные. Модели с коэффициентов детерминации больше 0,8 можно считать хорошими.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– среднее арифметическое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ru-R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SMAPE</a:t>
                </a:r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Symmetric Mean Absolute Percentage Error</a:t>
                </a:r>
                <a:r>
                  <a:rPr lang="ru-RU" sz="16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рассматривает не абсолютные, а относительные ошибки на </a:t>
                </a:r>
                <a:r>
                  <a:rPr lang="ru-RU" sz="1600" dirty="0"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примерах</a:t>
                </a:r>
                <a:endParaRPr lang="ru-RU" sz="16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𝑆𝑀𝐴𝑃𝐸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16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7281F77-B7E9-490D-BF1C-547A7BCC9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708" b="-2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937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B8D6B-4B05-4240-BD50-DF9BB651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F4525-191D-4667-AE28-0F5C30BE0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TensorFlow</a:t>
            </a:r>
          </a:p>
          <a:p>
            <a:r>
              <a:rPr lang="en-US" sz="2000" dirty="0" err="1"/>
              <a:t>PyTorch</a:t>
            </a:r>
            <a:endParaRPr lang="en-US" sz="2000" dirty="0"/>
          </a:p>
          <a:p>
            <a:r>
              <a:rPr lang="en-US" sz="2000" dirty="0" err="1"/>
              <a:t>Keras</a:t>
            </a:r>
            <a:r>
              <a:rPr lang="en-US" sz="2000" dirty="0"/>
              <a:t> – </a:t>
            </a:r>
            <a:r>
              <a:rPr lang="ru-RU" sz="2000" dirty="0"/>
              <a:t>надстройка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NVIDIA CUDA</a:t>
            </a:r>
          </a:p>
          <a:p>
            <a:r>
              <a:rPr lang="en-US" sz="2000" dirty="0"/>
              <a:t>Intel Open VINO toolkit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76683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8DD52-7391-4275-95C4-B92F4C26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Железо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3961DC-F1CC-4723-BB2C-4740CD74D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NVIDIA Tesla</a:t>
            </a:r>
          </a:p>
          <a:p>
            <a:r>
              <a:rPr lang="en-US" sz="2000" dirty="0"/>
              <a:t>NVIDIA Titan</a:t>
            </a:r>
          </a:p>
          <a:p>
            <a:r>
              <a:rPr lang="en-US" sz="2000" dirty="0"/>
              <a:t>NVIDIA Jetson AGX Xavier</a:t>
            </a:r>
            <a:endParaRPr lang="ru-RU" sz="2000" dirty="0"/>
          </a:p>
          <a:p>
            <a:endParaRPr lang="en-US" sz="2000" dirty="0"/>
          </a:p>
          <a:p>
            <a:r>
              <a:rPr lang="en-US" sz="2000" dirty="0"/>
              <a:t>Intel neural compute stick 2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5652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Эмпирический риск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rgbClr val="262626"/>
                    </a:solidFill>
                  </a:rPr>
                  <a:t>Алгоритм обучения получает на входе обучающую выборку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, выбранную из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 и помеченную функцией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, а на выходе должен выдать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, которая зависит от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.</a:t>
                </a:r>
              </a:p>
              <a:p>
                <a:r>
                  <a:rPr lang="ru-RU" sz="2200" dirty="0">
                    <a:solidFill>
                      <a:srgbClr val="262626"/>
                    </a:solidFill>
                  </a:rPr>
                  <a:t>Цель алгоритма – найти такую функцию, которая минимизирует ошибку относительно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>
                    <a:solidFill>
                      <a:srgbClr val="262626"/>
                    </a:solidFill>
                  </a:rPr>
                  <a:t> </a:t>
                </a:r>
                <a:r>
                  <a:rPr lang="ru-RU" sz="2200" dirty="0">
                    <a:solidFill>
                      <a:srgbClr val="262626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200" dirty="0">
                    <a:solidFill>
                      <a:srgbClr val="262626"/>
                    </a:solidFill>
                  </a:rPr>
                  <a:t>.</a:t>
                </a:r>
              </a:p>
              <a:p>
                <a:r>
                  <a:rPr lang="ru-RU" sz="2200" dirty="0">
                    <a:solidFill>
                      <a:srgbClr val="262626"/>
                    </a:solidFill>
                  </a:rPr>
                  <a:t>Истинная ошибка не известна, поэтому вычисляют ошибку обучения на обучающей выборке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2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f>
                        <m:fPr>
                          <m:ctrlPr>
                            <a:rPr lang="ru-RU" sz="22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20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sz="220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ru-RU" sz="2200" dirty="0">
                  <a:solidFill>
                    <a:srgbClr val="262626"/>
                  </a:solidFill>
                </a:endParaRPr>
              </a:p>
              <a:p>
                <a:endParaRPr lang="ru-RU" sz="2200" dirty="0">
                  <a:solidFill>
                    <a:srgbClr val="262626"/>
                  </a:solidFill>
                </a:endParaRPr>
              </a:p>
              <a:p>
                <a:endParaRPr lang="ru-RU" sz="22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1239" r="-1633" b="-21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75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8DD52-7391-4275-95C4-B92F4C26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Облака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3961DC-F1CC-4723-BB2C-4740CD74D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Yandex </a:t>
            </a:r>
            <a:r>
              <a:rPr lang="en-US" sz="2000" dirty="0" err="1"/>
              <a:t>DataSphere</a:t>
            </a:r>
            <a:endParaRPr lang="en-US" sz="2000" dirty="0"/>
          </a:p>
          <a:p>
            <a:r>
              <a:rPr lang="en-US" sz="2000" dirty="0" err="1"/>
              <a:t>Sbercloud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0937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77486" y="4468762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a-kugaevskikh@yandex.ru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Дилемма Смещение-Разброс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solidFill>
                  <a:srgbClr val="262626"/>
                </a:solidFill>
              </a:rPr>
              <a:t>Модели с меньшим смещением на имеющихся данных имеют более высокий разброс на новых данных, и наоборот.</a:t>
            </a:r>
          </a:p>
          <a:p>
            <a:r>
              <a:rPr lang="ru-RU" sz="1800" b="1" dirty="0">
                <a:solidFill>
                  <a:srgbClr val="262626"/>
                </a:solidFill>
              </a:rPr>
              <a:t>Смещение</a:t>
            </a:r>
            <a:r>
              <a:rPr lang="ru-RU" sz="1800" dirty="0">
                <a:solidFill>
                  <a:srgbClr val="262626"/>
                </a:solidFill>
              </a:rPr>
              <a:t> - способность модели аппроксимировать данные обучающей выборки. В результате большого смещения возникает </a:t>
            </a:r>
            <a:r>
              <a:rPr lang="ru-RU" sz="1800" dirty="0" err="1">
                <a:solidFill>
                  <a:srgbClr val="262626"/>
                </a:solidFill>
              </a:rPr>
              <a:t>недообучение</a:t>
            </a:r>
            <a:r>
              <a:rPr lang="ru-RU" sz="1800" dirty="0">
                <a:solidFill>
                  <a:srgbClr val="262626"/>
                </a:solidFill>
              </a:rPr>
              <a:t>.</a:t>
            </a:r>
          </a:p>
          <a:p>
            <a:r>
              <a:rPr lang="ru-RU" sz="1800" b="1" dirty="0">
                <a:solidFill>
                  <a:srgbClr val="262626"/>
                </a:solidFill>
              </a:rPr>
              <a:t>Разброс</a:t>
            </a:r>
            <a:r>
              <a:rPr lang="ru-RU" sz="1800" dirty="0">
                <a:solidFill>
                  <a:srgbClr val="262626"/>
                </a:solidFill>
              </a:rPr>
              <a:t> (дисперсия) алгоритма - ошибка чувствительности к малым отклонениям на обучающей выборке. Характеризует разнообразие моделей, получаемых с помощью алгоритма машинного обучения из-за подбора весов и того факта, что набор данных представляет собой случайную выборку из генеральной совокупности При высокой дисперсии наблюдается переобучение.</a:t>
            </a:r>
            <a:endParaRPr lang="ru-RU" sz="18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4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Дилемма Смещение-Разброс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solidFill>
                  <a:srgbClr val="262626"/>
                </a:solidFill>
              </a:rPr>
              <a:t>Снижение размерности и отбор признаков, увеличение обучающей выборки могут уменьшить дисперсию путём упрощения моделей.</a:t>
            </a:r>
          </a:p>
          <a:p>
            <a:r>
              <a:rPr lang="ru-RU" sz="2000" dirty="0">
                <a:solidFill>
                  <a:srgbClr val="262626"/>
                </a:solidFill>
              </a:rPr>
              <a:t>Добавление признаков ведёт к уменьшению смещения за счёт увеличения дисперсии.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Разложение Смещение-Разброс для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Предполагаем наличие функции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, отображающей зависимость между точками обучающей выборки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 и вещественными числами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 с гауссовым шумом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, имеющем нулевое среднее и дисперсию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Строя модель, мы ищем функцию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, которая аппроксимирует истинную функцию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 настолько хорошо, насколько это возможно, что выражается в уменьшении среднеквадратической ошибки (</a:t>
                </a:r>
                <a:r>
                  <a:rPr lang="en-US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MSE</a:t>
                </a:r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</a:rPr>
                  <a:t>).</a:t>
                </a:r>
                <a:endParaRPr lang="ru-RU" sz="32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735" b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5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Разложение Смещение-Разброс для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200" dirty="0"/>
                  <a:t>Для любой случайной величины выполняется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200" dirty="0"/>
                  <a:t>.</a:t>
                </a:r>
                <a:endParaRPr lang="en-US" sz="2200" dirty="0"/>
              </a:p>
              <a:p>
                <a:r>
                  <a:rPr lang="ru-RU" sz="2200" dirty="0"/>
                  <a:t>Поскольку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200" dirty="0"/>
                  <a:t> детерминирована, то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200" dirty="0"/>
                  <a:t>. Тогда из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200" dirty="0"/>
                  <a:t> и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200" dirty="0"/>
                  <a:t> получается, что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200" dirty="0"/>
                  <a:t>.</a:t>
                </a:r>
              </a:p>
              <a:p>
                <a:r>
                  <a:rPr lang="ru-RU" sz="2200" dirty="0"/>
                  <a:t>Так как дисперсия </a:t>
                </a:r>
                <a14:m>
                  <m:oMath xmlns:m="http://schemas.openxmlformats.org/officeDocument/2006/math">
                    <m:r>
                      <a:rPr lang="ru-RU" sz="22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200" dirty="0"/>
                  <a:t>, то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ru-RU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1239" r="-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3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Разложение Смещение-Разброс для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800" dirty="0"/>
                  <a:t>Так как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1800" dirty="0"/>
                  <a:t> независимы, то математическое ожидание ошибки можно разложить следующим образом: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𝑓𝐸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𝑓𝐸</m:t>
                          </m:r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𝐵𝑖𝑎𝑠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800" dirty="0"/>
              </a:p>
              <a:p>
                <a:r>
                  <a:rPr lang="ru-RU" sz="1800" dirty="0"/>
                  <a:t>Таким образом, ошибка состоит из квадрата смещения метода обучения, разброса метода обучения (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1800" dirty="0"/>
                  <a:t>) и неустранимой ошибки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/>
                  <a:t>, сумма которых выражает нижнюю границу ожидаемой ошибки на неизвестных данных.</a:t>
                </a:r>
              </a:p>
              <a:p>
                <a:pPr>
                  <a:spcBef>
                    <a:spcPts val="0"/>
                  </a:spcBef>
                </a:pPr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 r="-735" b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0578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5478</TotalTime>
  <Words>1708</Words>
  <Application>Microsoft Office PowerPoint</Application>
  <PresentationFormat>Экран (16:9)</PresentationFormat>
  <Paragraphs>172</Paragraphs>
  <Slides>41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Acrom</vt:lpstr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CorelDRAW</vt:lpstr>
      <vt:lpstr>ОБУЧАЕМОСТЬ</vt:lpstr>
      <vt:lpstr>Обучаемость</vt:lpstr>
      <vt:lpstr>Теоретическая ошибка классификатора</vt:lpstr>
      <vt:lpstr>Эмпирический риск</vt:lpstr>
      <vt:lpstr>Дилемма Смещение-Разброс</vt:lpstr>
      <vt:lpstr>Дилемма Смещение-Разброс</vt:lpstr>
      <vt:lpstr>Разложение Смещение-Разброс для линейной регрессии</vt:lpstr>
      <vt:lpstr>Разложение Смещение-Разброс для линейной регрессии</vt:lpstr>
      <vt:lpstr>Разложение Смещение-Разброс для линейной регрессии</vt:lpstr>
      <vt:lpstr>Ошибка обобщения</vt:lpstr>
      <vt:lpstr>Сложность</vt:lpstr>
      <vt:lpstr>Недообучение</vt:lpstr>
      <vt:lpstr>Переобучение</vt:lpstr>
      <vt:lpstr>Принцип разделимости</vt:lpstr>
      <vt:lpstr>Разделимость</vt:lpstr>
      <vt:lpstr>Теорема Ковера о разделимости</vt:lpstr>
      <vt:lpstr>Презентация PowerPoint</vt:lpstr>
      <vt:lpstr>НЕЙРОННЫЕ СЕТИ</vt:lpstr>
      <vt:lpstr>Свойства</vt:lpstr>
      <vt:lpstr>Презентация PowerPoint</vt:lpstr>
      <vt:lpstr>Формальный нейрон</vt:lpstr>
      <vt:lpstr>Формальный нейрон</vt:lpstr>
      <vt:lpstr>Сигмоида</vt:lpstr>
      <vt:lpstr>Нейросети по характеру связей</vt:lpstr>
      <vt:lpstr>Универсальная теорема аппроксимации</vt:lpstr>
      <vt:lpstr>Кросс-валидация (скользящий контроль)</vt:lpstr>
      <vt:lpstr>Центральная предельная теорема</vt:lpstr>
      <vt:lpstr>Кросс-валидация (скользящий контроль)</vt:lpstr>
      <vt:lpstr>Оценка классификации</vt:lpstr>
      <vt:lpstr>Оценка классификации</vt:lpstr>
      <vt:lpstr>F-мера</vt:lpstr>
      <vt:lpstr>ROC-кривая</vt:lpstr>
      <vt:lpstr>ROC-кривая</vt:lpstr>
      <vt:lpstr>AUC</vt:lpstr>
      <vt:lpstr>DET-кривая</vt:lpstr>
      <vt:lpstr>Оценка регрессии</vt:lpstr>
      <vt:lpstr>Оценка регрессии</vt:lpstr>
      <vt:lpstr>Библиотеки</vt:lpstr>
      <vt:lpstr>Железо</vt:lpstr>
      <vt:lpstr>Облака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Sander</cp:lastModifiedBy>
  <cp:revision>119</cp:revision>
  <dcterms:created xsi:type="dcterms:W3CDTF">2014-06-27T12:30:22Z</dcterms:created>
  <dcterms:modified xsi:type="dcterms:W3CDTF">2022-09-28T08:39:42Z</dcterms:modified>
</cp:coreProperties>
</file>